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6" r:id="rId1"/>
    <p:sldMasterId id="2147483899" r:id="rId2"/>
    <p:sldMasterId id="2147483914" r:id="rId3"/>
    <p:sldMasterId id="2147483927" r:id="rId4"/>
    <p:sldMasterId id="2147483942" r:id="rId5"/>
    <p:sldMasterId id="2147483955" r:id="rId6"/>
    <p:sldMasterId id="2147484261" r:id="rId7"/>
  </p:sldMasterIdLst>
  <p:notesMasterIdLst>
    <p:notesMasterId r:id="rId31"/>
  </p:notesMasterIdLst>
  <p:handoutMasterIdLst>
    <p:handoutMasterId r:id="rId32"/>
  </p:handoutMasterIdLst>
  <p:sldIdLst>
    <p:sldId id="256" r:id="rId8"/>
    <p:sldId id="361" r:id="rId9"/>
    <p:sldId id="394" r:id="rId10"/>
    <p:sldId id="341" r:id="rId11"/>
    <p:sldId id="395" r:id="rId12"/>
    <p:sldId id="379" r:id="rId13"/>
    <p:sldId id="396" r:id="rId14"/>
    <p:sldId id="381" r:id="rId15"/>
    <p:sldId id="384" r:id="rId16"/>
    <p:sldId id="397" r:id="rId17"/>
    <p:sldId id="398" r:id="rId18"/>
    <p:sldId id="391" r:id="rId19"/>
    <p:sldId id="399" r:id="rId20"/>
    <p:sldId id="400" r:id="rId21"/>
    <p:sldId id="401" r:id="rId22"/>
    <p:sldId id="406" r:id="rId23"/>
    <p:sldId id="390" r:id="rId24"/>
    <p:sldId id="402" r:id="rId25"/>
    <p:sldId id="403" r:id="rId26"/>
    <p:sldId id="404" r:id="rId27"/>
    <p:sldId id="405" r:id="rId28"/>
    <p:sldId id="339" r:id="rId29"/>
    <p:sldId id="316" r:id="rId3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1" autoAdjust="0"/>
  </p:normalViewPr>
  <p:slideViewPr>
    <p:cSldViewPr>
      <p:cViewPr varScale="1">
        <p:scale>
          <a:sx n="78" d="100"/>
          <a:sy n="78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1D3D-52F3-4909-8644-BF2E33ED7FB1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1C03-84A5-477D-8614-2379F50B7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5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5EB0-7A14-4515-8B1D-577CEE831AD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D0513-42F2-46C1-A5B4-5822D7678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Особенные</a:t>
            </a:r>
            <a:r>
              <a:rPr lang="ru-RU" baseline="0" dirty="0" smtClean="0"/>
              <a:t> дети, дети с особыми нуждами, дети с трудностями в обучении или особыми образовательными потребностями, инвалиды, аномальные, калеки, дефективные.</a:t>
            </a:r>
          </a:p>
          <a:p>
            <a:r>
              <a:rPr lang="ru-RU" baseline="0" dirty="0" smtClean="0"/>
              <a:t>Медицинская терминология. Слово дефект осталось только в слове дефектология.</a:t>
            </a:r>
          </a:p>
          <a:p>
            <a:r>
              <a:rPr lang="ru-RU" baseline="0" dirty="0" smtClean="0"/>
              <a:t>Пример – слабовидящий – ОВЗ, но не инвалид (приспособления, помощь педагога, но не ограничения). Сахарный диабет – инвалид, но не ОВЗ (нужна спец медицина и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защита), но не нужно </a:t>
            </a:r>
            <a:r>
              <a:rPr lang="ru-RU" baseline="0" dirty="0" err="1" smtClean="0"/>
              <a:t>пед</a:t>
            </a:r>
            <a:r>
              <a:rPr lang="ru-RU" baseline="0" dirty="0" smtClean="0"/>
              <a:t>. поддержки)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4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Работа по социокультурной реабилитации детей с ОВЗ – это работа и со специалистами библиотеки, и с широкой аудиторией пользователей, и с семьей маленького читателя.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2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Ничего для нас – без нас. Привлекать</a:t>
            </a:r>
            <a:r>
              <a:rPr lang="ru-RU" baseline="0" dirty="0" smtClean="0"/>
              <a:t> самих читателей с инвалидностью к созданию доступного пространства, формирования услуг и проектов.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0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0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Термин «дети с ОВЗ» наилучшим</a:t>
            </a:r>
            <a:r>
              <a:rPr lang="ru-RU" baseline="0" dirty="0" smtClean="0"/>
              <a:t> образом характеризует детей, о которых пойдет речь – особенных детей с ограниченными возможностями здоровья, но с неограниченным душевным и социальным потенциалом.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Важным звеном доступной среды является</a:t>
            </a:r>
            <a:r>
              <a:rPr lang="ru-RU" baseline="0" dirty="0" smtClean="0"/>
              <a:t> создание комфортных и безопасных условий внутри и снаружи помещений для всех людей. Необходимо не только соблюсти все условия, но и выдержать баланс, чтобы созданные условия для одних не были преградой для других.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9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Основой УД является то, что любые</a:t>
            </a:r>
            <a:r>
              <a:rPr lang="ru-RU" baseline="0" dirty="0" smtClean="0"/>
              <a:t> объекты должны создаваться с учетом людей с особенностями здоровья, но вместе с тем подходить для пользования всем остальным.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Сказать про тихие места.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7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собрать набор: обычный</a:t>
            </a:r>
            <a:r>
              <a:rPr lang="ru-RU" baseline="0" dirty="0" smtClean="0"/>
              <a:t> шрифт, по Брайлю, аудио, видео и маленькая игрушка – главный персонаж. Проект Челябинская – «Рюкзачок открытий» (тематические).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7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оставлять без внимания</a:t>
            </a:r>
            <a:r>
              <a:rPr lang="ru-RU" baseline="0" dirty="0" smtClean="0"/>
              <a:t> родителей и педагогов, занимающихся детьми с ОВЗ. Востребованными будет методическая литература о воспитании и развитии детей, а также художественные книги, герои которых преодолевают физические недостатки и другие препятствия, ограничивающие их жизненное пространство.</a:t>
            </a:r>
          </a:p>
          <a:p>
            <a:r>
              <a:rPr lang="ru-RU" baseline="0" dirty="0" smtClean="0"/>
              <a:t>Анна </a:t>
            </a:r>
            <a:r>
              <a:rPr lang="ru-RU" baseline="0" dirty="0" err="1" smtClean="0"/>
              <a:t>Гординер</a:t>
            </a:r>
            <a:r>
              <a:rPr lang="ru-RU" baseline="0" dirty="0" smtClean="0"/>
              <a:t>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международная книжная выставка интеллектуальной литературы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fiction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представляет тематический топ-лист «Особое детство: дети, подростки, взрослые»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3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</a:t>
            </a:r>
            <a:r>
              <a:rPr lang="ru-RU" baseline="0" dirty="0" smtClean="0"/>
              <a:t> признаки: выраженные аффективные проявления по отношению к окружающим; несоответствие ситуации и проявления; неспособность устанавливать и поддерживать межличностные отношения; широкий диапазон настроений.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8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любых обстоятельствах с любым</a:t>
            </a:r>
            <a:r>
              <a:rPr lang="ru-RU" baseline="0" dirty="0" smtClean="0"/>
              <a:t> читателем оставайтесь спокойным и доброжелательным, будьте примером для подражания. Дружелюбное и искреннее отношение само по себе способно оказать и поддержку любому ребенку независимо от его способностей и возможностей.</a:t>
            </a:r>
          </a:p>
          <a:p>
            <a:r>
              <a:rPr lang="ru-RU" baseline="0" dirty="0" smtClean="0"/>
              <a:t>Ситуация – Маленький разбойник, Болтунья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0513-42F2-46C1-A5B4-5822D76785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2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2928935"/>
            <a:ext cx="9986433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425" y="4295773"/>
            <a:ext cx="10001792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EE14B-84EB-4EC6-8FC2-A2F1740139E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2E40B-D9C8-42DC-AFA4-D2261F2E1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B2E0E-9C88-4993-BC69-0159022690E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8D02-4693-4DAA-89B4-7298743B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2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35EA9-D437-49C8-9355-47A6E0EC9D1B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A8D48-D30D-411A-8436-2CD2FFC5F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5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2928935"/>
            <a:ext cx="9986433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425" y="4295773"/>
            <a:ext cx="10001792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2285974" y="1700214"/>
            <a:ext cx="8803245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285973" y="857232"/>
            <a:ext cx="8803243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1"/>
          </p:nvPr>
        </p:nvSpPr>
        <p:spPr>
          <a:xfrm>
            <a:off x="10346281" y="6356351"/>
            <a:ext cx="14858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2"/>
          </p:nvPr>
        </p:nvSpPr>
        <p:spPr>
          <a:xfrm>
            <a:off x="4741333" y="6356351"/>
            <a:ext cx="3860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4044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5C860-F355-41A8-87CB-1BDA123BB11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C0DC0-980D-48F7-B125-63F7AB17E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3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DD22-043F-43DF-9A3E-3FB0D57111B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3F6A-39EE-4BCC-86F9-5367AA0962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2285974" y="1700214"/>
            <a:ext cx="8803245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285973" y="857232"/>
            <a:ext cx="8803243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1"/>
          </p:nvPr>
        </p:nvSpPr>
        <p:spPr>
          <a:xfrm>
            <a:off x="10346281" y="6356351"/>
            <a:ext cx="14858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2"/>
          </p:nvPr>
        </p:nvSpPr>
        <p:spPr>
          <a:xfrm>
            <a:off x="4741333" y="6356351"/>
            <a:ext cx="3860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5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53977-50A6-4A5E-9985-20E68084AF5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477-6940-4FE7-A430-C6FF3FD4C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8CF85-B62A-4770-AE88-66CE45CA7E0D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572D2-B4D9-48E9-8D35-6164992F21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6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DA13E-D48C-4569-9916-9DF926F0F72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65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79460-7C97-4710-A021-44AED8AA623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471D-6EBC-4DCF-917F-851598C35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96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EE14B-84EB-4EC6-8FC2-A2F1740139E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2E40B-D9C8-42DC-AFA4-D2261F2E1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0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B2E0E-9C88-4993-BC69-0159022690E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8D02-4693-4DAA-89B4-7298743B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75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35EA9-D437-49C8-9355-47A6E0EC9D1B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A8D48-D30D-411A-8436-2CD2FFC5F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41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2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2928935"/>
            <a:ext cx="9986433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425" y="4295773"/>
            <a:ext cx="10001792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3964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2285974" y="1700214"/>
            <a:ext cx="8803245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285973" y="857232"/>
            <a:ext cx="8803243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1"/>
          </p:nvPr>
        </p:nvSpPr>
        <p:spPr>
          <a:xfrm>
            <a:off x="10346281" y="6356351"/>
            <a:ext cx="14858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2"/>
          </p:nvPr>
        </p:nvSpPr>
        <p:spPr>
          <a:xfrm>
            <a:off x="4741333" y="6356351"/>
            <a:ext cx="3860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3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7006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5C860-F355-41A8-87CB-1BDA123BB11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C0DC0-980D-48F7-B125-63F7AB17E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50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DD22-043F-43DF-9A3E-3FB0D57111B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3F6A-39EE-4BCC-86F9-5367AA0962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30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53977-50A6-4A5E-9985-20E68084AF5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477-6940-4FE7-A430-C6FF3FD4C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94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8CF85-B62A-4770-AE88-66CE45CA7E0D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572D2-B4D9-48E9-8D35-6164992F21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07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DA13E-D48C-4569-9916-9DF926F0F72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81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79460-7C97-4710-A021-44AED8AA623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471D-6EBC-4DCF-917F-851598C35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72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EE14B-84EB-4EC6-8FC2-A2F1740139E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2E40B-D9C8-42DC-AFA4-D2261F2E1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81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B2E0E-9C88-4993-BC69-0159022690E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8D02-4693-4DAA-89B4-7298743B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5C860-F355-41A8-87CB-1BDA123BB11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C0DC0-980D-48F7-B125-63F7AB17E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37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35EA9-D437-49C8-9355-47A6E0EC9D1B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A8D48-D30D-411A-8436-2CD2FFC5F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46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1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77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6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935C860-F355-41A8-87CB-1BDA123BB11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18C0DC0-980D-48F7-B125-63F7AB17E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45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DD22-043F-43DF-9A3E-3FB0D57111B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3F6A-39EE-4BCC-86F9-5367AA0962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44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53977-50A6-4A5E-9985-20E68084AF5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477-6940-4FE7-A430-C6FF3FD4C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34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8CF85-B62A-4770-AE88-66CE45CA7E0D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572D2-B4D9-48E9-8D35-6164992F21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07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DA13E-D48C-4569-9916-9DF926F0F72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8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DD22-043F-43DF-9A3E-3FB0D57111B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3F6A-39EE-4BCC-86F9-5367AA0962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45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3979460-7C97-4710-A021-44AED8AA623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B84471D-6EBC-4DCF-917F-851598C35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31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EE14B-84EB-4EC6-8FC2-A2F1740139E7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2E40B-D9C8-42DC-AFA4-D2261F2E1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35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B2E0E-9C88-4993-BC69-0159022690EE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8D02-4693-4DAA-89B4-7298743B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39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A635EA9-D437-49C8-9355-47A6E0EC9D1B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8EA8D48-D30D-411A-8436-2CD2FFC5F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4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53977-50A6-4A5E-9985-20E68084AF5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477-6940-4FE7-A430-C6FF3FD4C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0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8CF85-B62A-4770-AE88-66CE45CA7E0D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572D2-B4D9-48E9-8D35-6164992F21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8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DA13E-D48C-4569-9916-9DF926F0F72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8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79460-7C97-4710-A021-44AED8AA6234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471D-6EBC-4DCF-917F-851598C35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5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7074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36165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7358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06837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94858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62801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612D27-707F-40C1-839B-31699B686CB2}" type="datetime1">
              <a:rPr lang="ru-RU" smtClean="0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779DDCF-ABC5-4384-A37A-C854E4854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slib.lib.tomsk.ru/files2/11015_Igrovye_formy_rabot_s_detmi_v_biblioteke.doc" TargetMode="External"/><Relationship Id="rId2" Type="http://schemas.openxmlformats.org/officeDocument/2006/relationships/hyperlink" Target="https://rslib.lib.tomsk.ru/files2/12749_Razrabotka_bibliotechnyh_razvivaiuscih_zanjatii.doc" TargetMode="Externa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gif"/><Relationship Id="rId4" Type="http://schemas.openxmlformats.org/officeDocument/2006/relationships/hyperlink" Target="https://rslib.lib.tomsk.ru/files2/10660_Tvorcheskaja_masterskaja_onlain_opyt_raboty_biblioteki.do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695400" y="980728"/>
            <a:ext cx="10657184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Библиотечное обслуживание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детей </a:t>
            </a:r>
            <a:r>
              <a:rPr lang="ru-RU" sz="4000" dirty="0"/>
              <a:t>с инвалидностью: </a:t>
            </a:r>
            <a:br>
              <a:rPr lang="ru-RU" sz="4000" dirty="0"/>
            </a:br>
            <a:r>
              <a:rPr lang="ru-RU" sz="4000" dirty="0" smtClean="0"/>
              <a:t>опыт работы «</a:t>
            </a:r>
            <a:r>
              <a:rPr lang="ru-RU" sz="4000" dirty="0" err="1" smtClean="0"/>
              <a:t>тоунб</a:t>
            </a:r>
            <a:r>
              <a:rPr lang="ru-RU" sz="4000" dirty="0" smtClean="0"/>
              <a:t> </a:t>
            </a:r>
            <a:r>
              <a:rPr lang="ru-RU" sz="2800" dirty="0" smtClean="0"/>
              <a:t>им</a:t>
            </a:r>
            <a:r>
              <a:rPr lang="ru-RU" sz="4000" dirty="0" smtClean="0"/>
              <a:t>. </a:t>
            </a:r>
            <a:r>
              <a:rPr lang="ru-RU" sz="4000" dirty="0" err="1" smtClean="0"/>
              <a:t>А.с</a:t>
            </a:r>
            <a:r>
              <a:rPr lang="ru-RU" sz="4000" dirty="0" smtClean="0"/>
              <a:t>. Пушкина»</a:t>
            </a:r>
            <a:endParaRPr lang="ru-RU" alt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3789082"/>
            <a:ext cx="7989752" cy="59032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Коваленко Антонина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заведующая отделом библиотечного обслуживания людей 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ограничениями жизнедеятельности</a:t>
            </a:r>
          </a:p>
          <a:p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ТОУНБ </a:t>
            </a:r>
            <a:r>
              <a:rPr lang="ru-RU" sz="2000" cap="non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А.С. Пушкина</a:t>
            </a:r>
          </a:p>
          <a:p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Телефон: 8(3822) 51-23-01</a:t>
            </a:r>
          </a:p>
          <a:p>
            <a:r>
              <a:rPr lang="en-US" sz="2000" cap="non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E-mail: mlg@lib.tomsk.ru</a:t>
            </a:r>
            <a:endParaRPr lang="ru-RU" sz="2000" cap="none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1196" y="5949280"/>
            <a:ext cx="252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28 марта 2024 г.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Навстречу детям. Преодолеваем стереотипы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243411"/>
            <a:ext cx="11029615" cy="407785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Шаг 2. Получение базовых представлений об особых потребностях детей и особенностях взаимодействия с ними:</a:t>
            </a:r>
          </a:p>
          <a:p>
            <a:pPr marL="0" lvl="0" indent="0">
              <a:buNone/>
            </a:pPr>
            <a:endParaRPr lang="ru-RU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особенности общения с детьми, имеющими нарушение слуха,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особенности общения с детьми, имеющими нарушение зрения,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особенности общения с детьми, испытывающими речевые трудности,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особенности общения с детьми, имеющими </a:t>
            </a:r>
            <a:r>
              <a:rPr lang="ru-RU" sz="2400" dirty="0" smtClean="0"/>
              <a:t>нарушения опорно-двигательного аппарата,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особенности общения с детьми, имеющими интеллектуальные нарушения,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особенности общения с детьми, имеющими </a:t>
            </a:r>
            <a:r>
              <a:rPr lang="ru-RU" sz="2400" dirty="0" smtClean="0"/>
              <a:t>расстройства эмоционально-волевой сферы и поведения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Навстречу детям. Преодолеваем стереотипы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309" y="2460396"/>
            <a:ext cx="11029615" cy="367830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/>
              <a:t>Не всегда с первого раза можно определить у ребенка наличие какого-либо нарушения развития. Помните, что какие-то трудности взаимодействия могут возникнуть из-за того, что ребенок не знает, как правильно поступить в той или иной ситуации, не знает норм поведения, с которыми следует соотносить свои поступки, не знает как по-другому общаться и выражать свои эмоции.</a:t>
            </a:r>
          </a:p>
          <a:p>
            <a:pPr marL="0" lvl="0" indent="0">
              <a:buNone/>
            </a:pPr>
            <a:endParaRPr lang="ru-RU" sz="2400" dirty="0" smtClean="0"/>
          </a:p>
          <a:p>
            <a:pPr marL="0" lvl="0" indent="0">
              <a:buNone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Шаг 3. Выбор правильных действий в критических ситуациях.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Расширяем пространство возможностей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1192" y="2277834"/>
            <a:ext cx="11029615" cy="3678303"/>
          </a:xfrm>
        </p:spPr>
        <p:txBody>
          <a:bodyPr>
            <a:noAutofit/>
          </a:bodyPr>
          <a:lstStyle/>
          <a:p>
            <a:r>
              <a:rPr lang="ru-RU" sz="2200" dirty="0" smtClean="0"/>
              <a:t>Не всегда книга становится другом, а чтение приносит удовольствие.</a:t>
            </a:r>
          </a:p>
          <a:p>
            <a:r>
              <a:rPr lang="ru-RU" sz="2200" dirty="0" smtClean="0"/>
              <a:t>Не всегда ребенок способен научиться читать и правильно воспринимать смысл художественного произведения.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ЭТО НЕ ЗНАЧИТ, ЧТО ПРОСТРАНСТВО И УСЛУГИ БИБЛИОТЕК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ДЛЯ ТАКОГО РЕБЕНКА ЗАКРЫТЫ!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200" dirty="0" smtClean="0"/>
              <a:t>Библиотеки </a:t>
            </a:r>
            <a:r>
              <a:rPr lang="ru-RU" sz="2200" dirty="0" smtClean="0"/>
              <a:t>играют важную роль в </a:t>
            </a:r>
            <a:r>
              <a:rPr lang="ru-RU" sz="2200" b="1" i="1" dirty="0" smtClean="0"/>
              <a:t>социокультурной реабилитации </a:t>
            </a:r>
            <a:r>
              <a:rPr lang="ru-RU" sz="2200" dirty="0" smtClean="0"/>
              <a:t>детей с ОВЗ, расширяют пространство их возможностей: выйти за пределы своих ограничений, познакомиться с новой ролью – ролью пользователя библиотеки, расширить круг общения и участвовать наравне со всеми в различных мероприятиях.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1192" y="764704"/>
            <a:ext cx="11029616" cy="1013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Что сделать, чтобы ребенок пришел в библиотеку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7369" y="2443176"/>
            <a:ext cx="11377263" cy="3678303"/>
          </a:xfrm>
        </p:spPr>
        <p:txBody>
          <a:bodyPr>
            <a:noAutofit/>
          </a:bodyPr>
          <a:lstStyle/>
          <a:p>
            <a:r>
              <a:rPr lang="ru-RU" sz="3000" dirty="0" smtClean="0"/>
              <a:t>Оценить свои ресурсы, возможности и перспективы для обслуживания каждой категории особых читателей.</a:t>
            </a:r>
          </a:p>
          <a:p>
            <a:r>
              <a:rPr lang="ru-RU" sz="3000" dirty="0" smtClean="0"/>
              <a:t>Определить стратегических партнеров в этом вопросе.</a:t>
            </a:r>
          </a:p>
          <a:p>
            <a:r>
              <a:rPr lang="ru-RU" sz="3000" dirty="0" smtClean="0"/>
              <a:t>Создать дружелюбную атмосферу для особых читателей, а это зависит от профессионализма и соблюдения этических норм библиотекарями.</a:t>
            </a:r>
          </a:p>
          <a:p>
            <a:r>
              <a:rPr lang="ru-RU" sz="3000" dirty="0" smtClean="0"/>
              <a:t>Запланировать мероприятия для широкой аудитории: обучающие тренинги, лектории, дискуссионные клубы, выставки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Особенный ребенок пришел в библиотеку.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 это уже прекрасно!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1424" y="3429000"/>
            <a:ext cx="10441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Благодаря систематическому участию в специально организованных мероприятиях, в дополнительных образовательных программах для особенных детей ребенок получат возможность в увлекательной и непринужденной обстановке погрузиться в мир книг.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5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Пушкинка детям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4839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altLang="ru-RU" sz="3000" b="1" dirty="0" smtClean="0"/>
          </a:p>
          <a:p>
            <a:pPr marL="0" indent="0">
              <a:buNone/>
            </a:pPr>
            <a:endParaRPr lang="ru-RU" altLang="ru-RU" sz="3000" b="1" dirty="0"/>
          </a:p>
          <a:p>
            <a:pPr marL="0" indent="0">
              <a:buNone/>
            </a:pPr>
            <a:endParaRPr lang="ru-RU" altLang="ru-RU" sz="3000" b="1" dirty="0" smtClean="0"/>
          </a:p>
          <a:p>
            <a:pPr marL="0" indent="0">
              <a:buNone/>
            </a:pPr>
            <a:endParaRPr lang="ru-RU" altLang="ru-RU" sz="3000" b="1" dirty="0" smtClean="0"/>
          </a:p>
          <a:p>
            <a:pPr marL="0" indent="0">
              <a:buNone/>
            </a:pPr>
            <a:endParaRPr lang="ru-RU" altLang="ru-RU" sz="1400" b="1" dirty="0" smtClean="0"/>
          </a:p>
          <a:p>
            <a:pPr marL="0" indent="0">
              <a:buNone/>
            </a:pPr>
            <a:r>
              <a:rPr lang="ru-RU" altLang="ru-RU" sz="2800" b="1" dirty="0" smtClean="0"/>
              <a:t>Цель</a:t>
            </a:r>
            <a:r>
              <a:rPr lang="ru-RU" altLang="ru-RU" sz="2800" dirty="0" smtClean="0"/>
              <a:t> деятельности сектора культурно-просветительской деятельности для детей с ОВЗ (детский кабинет </a:t>
            </a:r>
            <a:r>
              <a:rPr lang="ru-RU" altLang="ru-RU" sz="2800" dirty="0" err="1" smtClean="0"/>
              <a:t>Пушкинки</a:t>
            </a:r>
            <a:r>
              <a:rPr lang="ru-RU" altLang="ru-RU" sz="2800" dirty="0" smtClean="0"/>
              <a:t>): реабилитация и социализация детей и подростков методами и </a:t>
            </a:r>
            <a:r>
              <a:rPr lang="ru-RU" altLang="ru-RU" sz="2800" dirty="0"/>
              <a:t>средствами образования и </a:t>
            </a:r>
            <a:r>
              <a:rPr lang="ru-RU" altLang="ru-RU" sz="2800" dirty="0" smtClean="0"/>
              <a:t>культуры.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0136" y="5262296"/>
            <a:ext cx="4290674" cy="1074401"/>
          </a:xfrm>
        </p:spPr>
        <p:txBody>
          <a:bodyPr>
            <a:normAutofit fontScale="77500" lnSpcReduction="20000"/>
          </a:bodyPr>
          <a:lstStyle/>
          <a:p>
            <a:endParaRPr lang="ru-RU" altLang="ru-RU" dirty="0"/>
          </a:p>
          <a:p>
            <a:pPr algn="l"/>
            <a:r>
              <a:rPr lang="ru-RU" sz="2600" b="1" dirty="0" smtClean="0"/>
              <a:t>Следить </a:t>
            </a:r>
            <a:r>
              <a:rPr lang="ru-RU" sz="2600" b="1" dirty="0"/>
              <a:t>за работой </a:t>
            </a:r>
            <a:endParaRPr lang="ru-RU" sz="2600" b="1" dirty="0" smtClean="0"/>
          </a:p>
          <a:p>
            <a:pPr algn="l"/>
            <a:r>
              <a:rPr lang="ru-RU" sz="2600" b="1" dirty="0" smtClean="0"/>
              <a:t>детского </a:t>
            </a:r>
            <a:r>
              <a:rPr lang="ru-RU" sz="2600" b="1" dirty="0"/>
              <a:t>кабинета легко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1" y="692696"/>
            <a:ext cx="8553450" cy="2600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83" y="5403609"/>
            <a:ext cx="701908" cy="7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Пушкинка детям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0136" y="5262296"/>
            <a:ext cx="4290674" cy="1074401"/>
          </a:xfrm>
        </p:spPr>
        <p:txBody>
          <a:bodyPr>
            <a:normAutofit fontScale="77500" lnSpcReduction="20000"/>
          </a:bodyPr>
          <a:lstStyle/>
          <a:p>
            <a:endParaRPr lang="ru-RU" altLang="ru-RU" dirty="0"/>
          </a:p>
          <a:p>
            <a:pPr algn="l"/>
            <a:r>
              <a:rPr lang="ru-RU" sz="2600" b="1" dirty="0" smtClean="0"/>
              <a:t>Следить </a:t>
            </a:r>
            <a:r>
              <a:rPr lang="ru-RU" sz="2600" b="1" dirty="0"/>
              <a:t>за работой </a:t>
            </a:r>
            <a:endParaRPr lang="ru-RU" sz="2600" b="1" dirty="0" smtClean="0"/>
          </a:p>
          <a:p>
            <a:pPr algn="l"/>
            <a:r>
              <a:rPr lang="ru-RU" sz="2600" b="1" dirty="0" smtClean="0"/>
              <a:t>детского </a:t>
            </a:r>
            <a:r>
              <a:rPr lang="ru-RU" sz="2600" b="1" dirty="0"/>
              <a:t>кабинета легко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83" y="5403609"/>
            <a:ext cx="701908" cy="701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764704"/>
            <a:ext cx="3816424" cy="2544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92" y="665478"/>
            <a:ext cx="4526162" cy="3017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492896"/>
            <a:ext cx="3847356" cy="25649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376" y="3513483"/>
            <a:ext cx="36724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2022 году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Детский кабинет отпраздновал свой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15 день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рождения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 преобразился к празднику!</a:t>
            </a:r>
            <a:endParaRPr lang="ru-RU" sz="23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Пушкинка детям</a:t>
            </a:r>
            <a:r>
              <a:rPr lang="ru-RU" sz="3600" dirty="0"/>
              <a:t>.</a:t>
            </a:r>
            <a:r>
              <a:rPr lang="ru-RU" sz="3600" dirty="0" smtClean="0"/>
              <a:t> направления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060848"/>
            <a:ext cx="11377264" cy="4931008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Я познаю мир</a:t>
            </a:r>
            <a:r>
              <a:rPr lang="ru-RU" sz="2300" dirty="0" smtClean="0"/>
              <a:t> (групповые и индивидуальные тематические занятия с учетом возрастных и психолого-физиологических особенностей детей)</a:t>
            </a:r>
          </a:p>
          <a:p>
            <a:r>
              <a:rPr lang="ru-RU" sz="2300" b="1" dirty="0" smtClean="0"/>
              <a:t>Творческая мастерская</a:t>
            </a:r>
            <a:r>
              <a:rPr lang="ru-RU" sz="2300" dirty="0" smtClean="0"/>
              <a:t> (мастер-классы, где дети знакомятся с различными техниками декоративного искусства)</a:t>
            </a:r>
          </a:p>
          <a:p>
            <a:r>
              <a:rPr lang="ru-RU" sz="2300" b="1" dirty="0" smtClean="0"/>
              <a:t>Родительский лицей</a:t>
            </a:r>
            <a:r>
              <a:rPr lang="ru-RU" sz="2300" dirty="0" smtClean="0"/>
              <a:t> (</a:t>
            </a:r>
            <a:r>
              <a:rPr lang="ru-RU" altLang="ru-RU" sz="2300" dirty="0" smtClean="0"/>
              <a:t>присутствие </a:t>
            </a:r>
            <a:r>
              <a:rPr lang="ru-RU" altLang="ru-RU" sz="2300" dirty="0"/>
              <a:t>на занятиях, </a:t>
            </a:r>
            <a:r>
              <a:rPr lang="ru-RU" altLang="ru-RU" sz="2300" dirty="0" smtClean="0"/>
              <a:t>совместное проведений занятий, подбор необходимой литературы</a:t>
            </a:r>
            <a:r>
              <a:rPr lang="ru-RU" altLang="ru-RU" sz="2300" dirty="0"/>
              <a:t>, </a:t>
            </a:r>
            <a:r>
              <a:rPr lang="ru-RU" altLang="ru-RU" sz="2300" dirty="0" smtClean="0"/>
              <a:t>оказание информационной и консультационной помощи)</a:t>
            </a:r>
          </a:p>
          <a:p>
            <a:r>
              <a:rPr lang="ru-RU" altLang="ru-RU" sz="2300" b="1" dirty="0" smtClean="0"/>
              <a:t>В помощь </a:t>
            </a:r>
            <a:r>
              <a:rPr lang="ru-RU" altLang="ru-RU" sz="2300" b="1" dirty="0" err="1" smtClean="0"/>
              <a:t>реабилитологу</a:t>
            </a:r>
            <a:r>
              <a:rPr lang="ru-RU" altLang="ru-RU" sz="2300" dirty="0" smtClean="0"/>
              <a:t> (оказание информационной помощи специалистам, занимающимся вопросами воспитания и обучения детей с ОВЗ, совместная издательская деятельность)</a:t>
            </a:r>
          </a:p>
          <a:p>
            <a:r>
              <a:rPr lang="ru-RU" altLang="ru-RU" sz="2300" b="1" dirty="0" smtClean="0"/>
              <a:t>Чтобы дети верили в чудо</a:t>
            </a:r>
            <a:r>
              <a:rPr lang="ru-RU" altLang="ru-RU" sz="2300" dirty="0" smtClean="0"/>
              <a:t> (конкурс на изготовления рукодельных тактильных книг для самых маленьких незрячих пользователей)</a:t>
            </a:r>
          </a:p>
          <a:p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69086"/>
            <a:ext cx="3672940" cy="51914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969086"/>
            <a:ext cx="3252216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87" y="3700299"/>
            <a:ext cx="3252216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03" y="1196752"/>
            <a:ext cx="2940472" cy="41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" y="993431"/>
            <a:ext cx="3621994" cy="5119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09" y="993431"/>
            <a:ext cx="3252216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412775"/>
            <a:ext cx="3210554" cy="4280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22" y="3674457"/>
            <a:ext cx="325221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Немного о терминологии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460396"/>
            <a:ext cx="11347456" cy="3678303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Лицо с ограниченными возможностями здоровья</a:t>
            </a:r>
            <a:r>
              <a:rPr lang="ru-RU" sz="3000" dirty="0" smtClean="0"/>
              <a:t> – физическое лицо, имеющее недостатки в физическом и (или) психологическом развитии, подтверждённые психолого-медико-педагогической комиссией и препятствующие получению образования без создания специальных условий.</a:t>
            </a:r>
          </a:p>
          <a:p>
            <a:r>
              <a:rPr lang="ru-RU" sz="3000" b="1" dirty="0" smtClean="0"/>
              <a:t>Инвалид</a:t>
            </a:r>
            <a:r>
              <a:rPr lang="ru-RU" sz="3000" dirty="0" smtClean="0"/>
              <a:t> – лицо, которое имеет нарушение здоровья со стойким расстройством функций организма, обусловленное заболеваниями, последствиями травм и дефектами, приводящими к ограничению жизнедеятельности и вызывающее необходимость его социальной защиты.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44255"/>
            <a:ext cx="3672408" cy="5190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94" y="944255"/>
            <a:ext cx="3252216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81" y="2320396"/>
            <a:ext cx="3252216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67" y="3696538"/>
            <a:ext cx="325221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B25F-0AB0-43C0-A8C2-775204C1DA2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052736"/>
            <a:ext cx="3600400" cy="5088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037590"/>
            <a:ext cx="3611117" cy="510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0256" y="2132856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Приглашаем посетить наши занятия в апреле!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4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36712"/>
            <a:ext cx="8229600" cy="92471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Рекомендую почитать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761424"/>
            <a:ext cx="11377264" cy="4907936"/>
          </a:xfrm>
        </p:spPr>
        <p:txBody>
          <a:bodyPr>
            <a:normAutofit/>
          </a:bodyPr>
          <a:lstStyle/>
          <a:p>
            <a:pPr marL="358775" indent="-358775"/>
            <a:r>
              <a:rPr lang="ru-RU" sz="2000" b="1" dirty="0"/>
              <a:t>Разработка библиотечных развивающих занятий для детей с ограниченными возможностями здоровья дошкольного возраста</a:t>
            </a:r>
            <a:r>
              <a:rPr lang="ru-RU" sz="2000" dirty="0" smtClean="0"/>
              <a:t>: методическая консультация.</a:t>
            </a:r>
          </a:p>
          <a:p>
            <a:pPr marL="0" indent="358775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rslib.lib.tomsk.ru/files2/12749_Razrabotka_bibliotechnyh_razvivaiuscih_zanjatii.doc</a:t>
            </a:r>
            <a:endParaRPr lang="ru-RU" sz="2000" dirty="0" smtClean="0"/>
          </a:p>
          <a:p>
            <a:pPr marL="358775" indent="-358775"/>
            <a:r>
              <a:rPr lang="ru-RU" sz="2000" b="1" dirty="0"/>
              <a:t>Игровые формы работ с детьми в библиотеке:</a:t>
            </a:r>
            <a:r>
              <a:rPr lang="ru-RU" sz="2000" dirty="0" smtClean="0"/>
              <a:t> </a:t>
            </a:r>
            <a:r>
              <a:rPr lang="ru-RU" sz="2000" dirty="0"/>
              <a:t>методическая </a:t>
            </a:r>
            <a:r>
              <a:rPr lang="ru-RU" sz="2000" dirty="0" smtClean="0"/>
              <a:t>консультация.</a:t>
            </a:r>
          </a:p>
          <a:p>
            <a:pPr marL="358775" indent="0">
              <a:buNone/>
            </a:pPr>
            <a:r>
              <a:rPr lang="en-US" sz="2000" dirty="0">
                <a:solidFill>
                  <a:schemeClr val="accent2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accent2"/>
                </a:solidFill>
                <a:hlinkClick r:id="rId3"/>
              </a:rPr>
              <a:t>rslib.lib.tomsk.ru/files2/11015_Igrovye_formy_rabot_s_detmi_v_biblioteke.doc</a:t>
            </a:r>
            <a:endParaRPr lang="ru-RU" sz="2000" b="1" dirty="0"/>
          </a:p>
          <a:p>
            <a:r>
              <a:rPr lang="ru-RU" sz="2000" b="1" dirty="0"/>
              <a:t>Творческая мастерская онлайн опыт работы </a:t>
            </a:r>
            <a:r>
              <a:rPr lang="ru-RU" sz="2000" b="1" dirty="0"/>
              <a:t>библиотеки</a:t>
            </a:r>
            <a:r>
              <a:rPr lang="ru-RU" sz="2000" dirty="0"/>
              <a:t>: методическая </a:t>
            </a:r>
            <a:r>
              <a:rPr lang="ru-RU" sz="2000" dirty="0" smtClean="0"/>
              <a:t>консультация.</a:t>
            </a:r>
          </a:p>
          <a:p>
            <a:pPr marL="358775" indent="0">
              <a:buNone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rslib.lib.tomsk.ru/files2/10660_Tvorcheskaja_masterskaja_onlain_opyt_raboty_biblioteki.doc</a:t>
            </a:r>
            <a:endParaRPr lang="ru-RU" sz="2000" dirty="0" smtClean="0"/>
          </a:p>
          <a:p>
            <a:pPr marL="358775" indent="0">
              <a:buNone/>
            </a:pPr>
            <a:endParaRPr lang="ru-RU" sz="2000" dirty="0"/>
          </a:p>
          <a:p>
            <a:pPr marL="16192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Больше материалов на сайте </a:t>
            </a:r>
          </a:p>
          <a:p>
            <a:pPr marL="16192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отдела библиотечного обслуживания людей </a:t>
            </a:r>
          </a:p>
          <a:p>
            <a:pPr marL="16192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 ограничениями жизнедеятельности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32" y="5270748"/>
            <a:ext cx="1182588" cy="1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3740" y="6381328"/>
            <a:ext cx="762000" cy="365125"/>
          </a:xfrm>
        </p:spPr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3392" y="3789082"/>
            <a:ext cx="7989752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Коваленко Антонина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  <a:p>
            <a:pPr fontAlgn="auto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заведующая отделом библиотечного обслуживания людей с ограничениями жизнедеятельности</a:t>
            </a:r>
          </a:p>
          <a:p>
            <a:pPr fontAlgn="auto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ТОУНБ </a:t>
            </a:r>
            <a:r>
              <a:rPr lang="ru-RU" sz="2000" cap="non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А.С. Пушкина</a:t>
            </a:r>
          </a:p>
          <a:p>
            <a:pPr fontAlgn="auto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Телефон: 8(3822) 51-23-01</a:t>
            </a:r>
          </a:p>
          <a:p>
            <a:pPr fontAlgn="auto"/>
            <a:r>
              <a:rPr lang="en-US" sz="2000" cap="non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E-mail: mlg@lib.tomsk.ru</a:t>
            </a:r>
            <a:endParaRPr lang="ru-RU" sz="2000" cap="none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Немного о терминологии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824156"/>
              </p:ext>
            </p:extLst>
          </p:nvPr>
        </p:nvGraphicFramePr>
        <p:xfrm>
          <a:off x="479375" y="2198661"/>
          <a:ext cx="11233250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3"/>
                <a:gridCol w="73448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 используем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Используем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Колясочник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Человек, передвигающийся в кресле-коляске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Даун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Человек</a:t>
                      </a:r>
                      <a:r>
                        <a:rPr lang="ru-RU" sz="2800" baseline="0" dirty="0" smtClean="0"/>
                        <a:t> с синдромом Дауна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Инвалид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Человек с инвалидностью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9375" y="4437112"/>
            <a:ext cx="11131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Когда говорим о ком-то, первым делом </a:t>
            </a:r>
            <a:r>
              <a:rPr lang="ru-RU" sz="2800" b="1" dirty="0" smtClean="0">
                <a:latin typeface="+mn-lt"/>
              </a:rPr>
              <a:t>называем</a:t>
            </a:r>
            <a:r>
              <a:rPr lang="ru-RU" sz="2800" dirty="0" smtClean="0">
                <a:latin typeface="+mn-lt"/>
              </a:rPr>
              <a:t> его </a:t>
            </a:r>
            <a:r>
              <a:rPr lang="ru-RU" sz="2800" b="1" dirty="0" smtClean="0">
                <a:latin typeface="+mn-lt"/>
              </a:rPr>
              <a:t>человеком</a:t>
            </a:r>
            <a:r>
              <a:rPr lang="ru-RU" sz="2800" dirty="0" smtClean="0">
                <a:latin typeface="+mn-lt"/>
              </a:rPr>
              <a:t> (ребенком), а уже </a:t>
            </a:r>
            <a:r>
              <a:rPr lang="ru-RU" sz="2800" b="1" dirty="0" smtClean="0">
                <a:latin typeface="+mn-lt"/>
              </a:rPr>
              <a:t>затем</a:t>
            </a:r>
            <a:r>
              <a:rPr lang="ru-RU" sz="2800" dirty="0" smtClean="0">
                <a:latin typeface="+mn-lt"/>
              </a:rPr>
              <a:t> упоминаем о его болезни или </a:t>
            </a:r>
            <a:r>
              <a:rPr lang="ru-RU" sz="2800" b="1" dirty="0" smtClean="0">
                <a:latin typeface="+mn-lt"/>
              </a:rPr>
              <a:t>особенности</a:t>
            </a:r>
            <a:r>
              <a:rPr lang="ru-RU" sz="2800" dirty="0" smtClean="0">
                <a:latin typeface="+mn-lt"/>
              </a:rPr>
              <a:t>.</a:t>
            </a:r>
          </a:p>
          <a:p>
            <a:r>
              <a:rPr lang="ru-RU" sz="2800" dirty="0" smtClean="0">
                <a:latin typeface="+mn-lt"/>
              </a:rPr>
              <a:t>Таким образом, подчеркиваем, что болезнь человека не определяет его личность!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6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620688"/>
            <a:ext cx="11029616" cy="114266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Безбарьерная</a:t>
            </a:r>
            <a:r>
              <a:rPr lang="ru-RU" sz="4000" dirty="0" smtClean="0"/>
              <a:t> среда в библиотеке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048422"/>
            <a:ext cx="11029615" cy="427284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Пути следования к библиотеке</a:t>
            </a:r>
          </a:p>
          <a:p>
            <a:r>
              <a:rPr lang="ru-RU" sz="3000" dirty="0" smtClean="0"/>
              <a:t>Входная зона</a:t>
            </a:r>
          </a:p>
          <a:p>
            <a:r>
              <a:rPr lang="ru-RU" sz="3000" dirty="0" smtClean="0"/>
              <a:t>Пути передвижения внутри библиотеки</a:t>
            </a:r>
          </a:p>
          <a:p>
            <a:r>
              <a:rPr lang="ru-RU" sz="3000" dirty="0" smtClean="0"/>
              <a:t>Зона библиотечного обслуживания (абонемент, читальные зал) и зоны проведения культурно-просветительских мероприятий</a:t>
            </a:r>
          </a:p>
          <a:p>
            <a:r>
              <a:rPr lang="ru-RU" sz="3000" dirty="0" smtClean="0"/>
              <a:t>Санитарно-гигиенические помещения</a:t>
            </a:r>
          </a:p>
          <a:p>
            <a:r>
              <a:rPr lang="ru-RU" sz="3000" dirty="0" smtClean="0"/>
              <a:t>Система информирования в библиотеке</a:t>
            </a:r>
          </a:p>
          <a:p>
            <a:r>
              <a:rPr lang="ru-RU" sz="3000" dirty="0" smtClean="0"/>
              <a:t>Виртуальное пространство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004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620688"/>
            <a:ext cx="11029616" cy="114266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Безбарьерная</a:t>
            </a:r>
            <a:r>
              <a:rPr lang="ru-RU" sz="4000" dirty="0" smtClean="0"/>
              <a:t> среда в библиотеке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5" y="2180496"/>
            <a:ext cx="986509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В основе современной концепции проектирования публичных пространств лежит </a:t>
            </a:r>
            <a:r>
              <a:rPr lang="ru-RU" sz="3000" b="1" dirty="0" smtClean="0"/>
              <a:t>универсальный дизайн</a:t>
            </a:r>
            <a:r>
              <a:rPr lang="ru-RU" sz="3000" dirty="0" smtClean="0"/>
              <a:t>, который учитывает </a:t>
            </a:r>
            <a:r>
              <a:rPr lang="ru-RU" sz="3000" b="1" dirty="0" smtClean="0"/>
              <a:t>потребности максимального числа пользователей</a:t>
            </a:r>
            <a:r>
              <a:rPr lang="ru-RU" sz="3000" dirty="0" smtClean="0"/>
              <a:t> всех возрастов, с различными физическими данными и уровнем образования,  с ограничениями по здоровью и без них.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415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620688"/>
            <a:ext cx="11029616" cy="11426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Особые книжки и особые полки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88698" y="2460396"/>
            <a:ext cx="10771392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/>
              <a:t>К </a:t>
            </a:r>
            <a:r>
              <a:rPr lang="ru-RU" sz="3000" b="1" dirty="0" smtClean="0"/>
              <a:t>специализированным форматам </a:t>
            </a:r>
            <a:r>
              <a:rPr lang="ru-RU" sz="3000" dirty="0" smtClean="0"/>
              <a:t>относятся издания, выполненные рельефно-точечным шрифтом Брайля в печатном и цифровом форматах, «говорящие» книги для прослушивания на </a:t>
            </a:r>
            <a:r>
              <a:rPr lang="ru-RU" sz="3000" dirty="0" err="1" smtClean="0"/>
              <a:t>тифломагнитофоне</a:t>
            </a:r>
            <a:r>
              <a:rPr lang="ru-RU" sz="3000" dirty="0" smtClean="0"/>
              <a:t> и </a:t>
            </a:r>
            <a:r>
              <a:rPr lang="ru-RU" sz="3000" dirty="0" err="1" smtClean="0"/>
              <a:t>тифлофлеш</a:t>
            </a:r>
            <a:r>
              <a:rPr lang="ru-RU" sz="3000" dirty="0" smtClean="0"/>
              <a:t>-плеере, рельефная графика.</a:t>
            </a:r>
          </a:p>
          <a:p>
            <a:pPr marL="0" indent="0">
              <a:buNone/>
            </a:pPr>
            <a:r>
              <a:rPr lang="ru-RU" sz="3000" dirty="0" smtClean="0"/>
              <a:t>Вместе с этим </a:t>
            </a:r>
            <a:r>
              <a:rPr lang="ru-RU" sz="3000" b="1" dirty="0" smtClean="0"/>
              <a:t>могут использоваться </a:t>
            </a:r>
            <a:r>
              <a:rPr lang="ru-RU" sz="3000" dirty="0" smtClean="0"/>
              <a:t>издания крупным шрифтом и яркими иллюстрациями, тактильные книги, книги-панорамы, книги с жестовым языком, аудио- и </a:t>
            </a:r>
            <a:r>
              <a:rPr lang="ru-RU" sz="3000" dirty="0" err="1" smtClean="0"/>
              <a:t>видеокниги</a:t>
            </a:r>
            <a:r>
              <a:rPr lang="ru-RU" sz="3000" dirty="0" smtClean="0"/>
              <a:t>, диафильмы и т.д.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950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Особые книжки и особые полки</a:t>
            </a:r>
            <a:endParaRPr lang="ru-RU" sz="4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5" y="2492896"/>
            <a:ext cx="11453024" cy="33043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149080"/>
            <a:ext cx="1048128" cy="104812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Современные библиотеки разрушают социальные барьеры, организуя безопасный и комфортный доступ к архитектурному и виртуальному пространств, приобретая специализированное оборудование и регулируемую мебель, пополняя фонды специальными изданиями, а также расширяя перечень форм обслуживания и доступных услуг.</a:t>
            </a:r>
          </a:p>
          <a:p>
            <a:pPr marL="0" indent="0">
              <a:buNone/>
            </a:pPr>
            <a:r>
              <a:rPr lang="ru-RU" sz="3000" dirty="0" smtClean="0"/>
              <a:t>Важным моментом создания доступной среды является и уровень профессиональных компетенций библиотечных специалистов.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Навстречу детям. Преодолеваем стереотипы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309" y="2460396"/>
            <a:ext cx="11029615" cy="367830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/>
              <a:t>Распространено мнение, что для общения с детьми, имеющими ограниченные возможности здоровья, необходимо иметь глубокие знания и практический опыт.  Важно не столько знания из области специальной психологии и педагогики, сколько чувство </a:t>
            </a:r>
            <a:r>
              <a:rPr lang="ru-RU" sz="2400" dirty="0" err="1" smtClean="0"/>
              <a:t>эмпатии</a:t>
            </a:r>
            <a:r>
              <a:rPr lang="ru-RU" sz="2400" dirty="0" smtClean="0"/>
              <a:t>.</a:t>
            </a:r>
          </a:p>
          <a:p>
            <a:pPr marL="0" lvl="0" indent="0">
              <a:buNone/>
            </a:pPr>
            <a:endParaRPr lang="ru-RU" sz="2400" dirty="0" smtClean="0"/>
          </a:p>
          <a:p>
            <a:pPr marL="0" lvl="0" indent="0">
              <a:buNone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Шаг 1. Искреннее эмоциональное принятие и уважительное отношение к каждому ребенку вне зависимости от его личностных качеств и физических особенностей.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D6AC-77D0-4C38-8295-C0C8175BB0B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7D8FE634-AFC6-49EF-B2C9-D46997AFC11E}" vid="{7456DFCA-5B1D-4522-B465-C8E56159AA33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7D8FE634-AFC6-49EF-B2C9-D46997AFC11E}" vid="{7456DFCA-5B1D-4522-B465-C8E56159AA33}"/>
    </a:ext>
  </a:extLst>
</a:theme>
</file>

<file path=ppt/theme/theme4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7D8FE634-AFC6-49EF-B2C9-D46997AFC11E}" vid="{7456DFCA-5B1D-4522-B465-C8E56159AA33}"/>
    </a:ext>
  </a:extLst>
</a:theme>
</file>

<file path=ppt/theme/theme6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4320</TotalTime>
  <Words>1444</Words>
  <Application>Microsoft Office PowerPoint</Application>
  <PresentationFormat>Широкоэкранный</PresentationFormat>
  <Paragraphs>159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Calibri</vt:lpstr>
      <vt:lpstr>Corbel</vt:lpstr>
      <vt:lpstr>Georgia</vt:lpstr>
      <vt:lpstr>Gill Sans MT</vt:lpstr>
      <vt:lpstr>Wingdings</vt:lpstr>
      <vt:lpstr>Wingdings 2</vt:lpstr>
      <vt:lpstr>Тема4</vt:lpstr>
      <vt:lpstr>Blank</vt:lpstr>
      <vt:lpstr>1_Тема4</vt:lpstr>
      <vt:lpstr>1_Blank</vt:lpstr>
      <vt:lpstr>2_Тема4</vt:lpstr>
      <vt:lpstr>2_Blank</vt:lpstr>
      <vt:lpstr>Дивиденд</vt:lpstr>
      <vt:lpstr>Библиотечное обслуживание  детей с инвалидностью:  опыт работы «тоунб им. А.с. Пушкина»</vt:lpstr>
      <vt:lpstr>Немного о терминологии</vt:lpstr>
      <vt:lpstr>Немного о терминологии</vt:lpstr>
      <vt:lpstr>Безбарьерная среда в библиотеке</vt:lpstr>
      <vt:lpstr>Безбарьерная среда в библиотеке</vt:lpstr>
      <vt:lpstr>Особые книжки и особые полки</vt:lpstr>
      <vt:lpstr>Особые книжки и особые полки</vt:lpstr>
      <vt:lpstr>Презентация PowerPoint</vt:lpstr>
      <vt:lpstr>Навстречу детям. Преодолеваем стереотипы</vt:lpstr>
      <vt:lpstr>Навстречу детям. Преодолеваем стереотипы</vt:lpstr>
      <vt:lpstr>Навстречу детям. Преодолеваем стереотипы</vt:lpstr>
      <vt:lpstr>Расширяем пространство возможностей</vt:lpstr>
      <vt:lpstr>Что сделать, чтобы ребенок пришел в библиотеку</vt:lpstr>
      <vt:lpstr>Особенный ребенок пришел в библиотеку.</vt:lpstr>
      <vt:lpstr>Пушкинка детям</vt:lpstr>
      <vt:lpstr>Пушкинка детям</vt:lpstr>
      <vt:lpstr>Пушкинка детям. направления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Рекомендую почитать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продвижения электронной библиотеки Томского государственного университета</dc:title>
  <dc:creator>Home</dc:creator>
  <cp:lastModifiedBy>Коваленко Антонина</cp:lastModifiedBy>
  <cp:revision>329</cp:revision>
  <dcterms:created xsi:type="dcterms:W3CDTF">2015-12-20T18:57:05Z</dcterms:created>
  <dcterms:modified xsi:type="dcterms:W3CDTF">2024-03-28T05:23:17Z</dcterms:modified>
</cp:coreProperties>
</file>